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6" r:id="rId3"/>
    <p:sldId id="269" r:id="rId4"/>
    <p:sldId id="256" r:id="rId5"/>
    <p:sldId id="257" r:id="rId6"/>
    <p:sldId id="258" r:id="rId7"/>
    <p:sldId id="259" r:id="rId8"/>
    <p:sldId id="262" r:id="rId9"/>
    <p:sldId id="260" r:id="rId10"/>
    <p:sldId id="261" r:id="rId11"/>
    <p:sldId id="264" r:id="rId12"/>
    <p:sldId id="263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>
        <p:scale>
          <a:sx n="100" d="100"/>
          <a:sy n="100" d="100"/>
        </p:scale>
        <p:origin x="-294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7" Type="http://schemas.openxmlformats.org/officeDocument/2006/relationships/image" Target="../media/image14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0.wmf"/><Relationship Id="rId7" Type="http://schemas.openxmlformats.org/officeDocument/2006/relationships/image" Target="../media/image14.jpe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wmf"/><Relationship Id="rId5" Type="http://schemas.openxmlformats.org/officeDocument/2006/relationships/image" Target="../media/image12.wmf"/><Relationship Id="rId4" Type="http://schemas.openxmlformats.org/officeDocument/2006/relationships/image" Target="../media/image11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image" Target="../media/image11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1124744"/>
            <a:ext cx="8229600" cy="1143000"/>
          </a:xfrm>
        </p:spPr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60584" y="908720"/>
            <a:ext cx="67508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Электронное пособие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3648" y="2225527"/>
            <a:ext cx="60279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4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«Слушай и говори»</a:t>
            </a:r>
            <a:endParaRPr lang="ru-RU" sz="5400" b="1" cap="none" spc="0" dirty="0">
              <a:ln w="11430"/>
              <a:solidFill>
                <a:schemeClr val="accent4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11579"/>
            <a:ext cx="84249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КГБОУ ШИ 6 </a:t>
            </a:r>
            <a:endParaRPr lang="ru-RU" sz="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42842" y="5589240"/>
            <a:ext cx="19863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2400" b="1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г. Хабаровск</a:t>
            </a:r>
            <a:endParaRPr lang="ru-RU" sz="800" b="1" dirty="0">
              <a:solidFill>
                <a:srgbClr val="1F497D">
                  <a:lumMod val="75000"/>
                </a:srgb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42420" y="4149080"/>
            <a:ext cx="358316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Автор: учитель –дефектолог </a:t>
            </a:r>
          </a:p>
          <a:p>
            <a:pPr lvl="0"/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 высшей квалификационной категории</a:t>
            </a:r>
          </a:p>
          <a:p>
            <a:pPr lvl="0"/>
            <a:r>
              <a:rPr lang="ru-RU" sz="1600" dirty="0" smtClean="0">
                <a:solidFill>
                  <a:srgbClr val="1F497D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Федосеева Ирина Витальевна </a:t>
            </a:r>
            <a:endParaRPr lang="ru-RU" sz="1600" dirty="0">
              <a:solidFill>
                <a:srgbClr val="1F497D">
                  <a:lumMod val="75000"/>
                </a:srgb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996" y="2003352"/>
            <a:ext cx="1140129" cy="1419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F:\ирина витальевна\60491024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43533" y="3356992"/>
            <a:ext cx="1399301" cy="9795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56924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42"/>
          <p:cNvSpPr>
            <a:spLocks noChangeArrowheads="1"/>
          </p:cNvSpPr>
          <p:nvPr/>
        </p:nvSpPr>
        <p:spPr bwMode="auto">
          <a:xfrm>
            <a:off x="3124200" y="5410200"/>
            <a:ext cx="2743200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23" name="Rectangle 39"/>
          <p:cNvSpPr>
            <a:spLocks noChangeArrowheads="1"/>
          </p:cNvSpPr>
          <p:nvPr/>
        </p:nvSpPr>
        <p:spPr bwMode="auto">
          <a:xfrm>
            <a:off x="5562600" y="3429000"/>
            <a:ext cx="1143000" cy="1143000"/>
          </a:xfrm>
          <a:prstGeom prst="rect">
            <a:avLst/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ru-RU" altLang="ru-RU" sz="4000" b="1" i="1" dirty="0" smtClean="0">
                <a:solidFill>
                  <a:srgbClr val="000066"/>
                </a:solidFill>
              </a:rPr>
              <a:t>Положи …</a:t>
            </a:r>
          </a:p>
        </p:txBody>
      </p:sp>
      <p:pic>
        <p:nvPicPr>
          <p:cNvPr id="5125" name="Picture 6" descr="j0305509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2514600"/>
            <a:ext cx="1830388" cy="1436688"/>
          </a:xfrm>
          <a:noFill/>
        </p:spPr>
      </p:pic>
      <p:sp>
        <p:nvSpPr>
          <p:cNvPr id="5126" name="AutoShape 8"/>
          <p:cNvSpPr>
            <a:spLocks noChangeArrowheads="1"/>
          </p:cNvSpPr>
          <p:nvPr/>
        </p:nvSpPr>
        <p:spPr bwMode="auto">
          <a:xfrm>
            <a:off x="3505200" y="1600200"/>
            <a:ext cx="1600200" cy="76200"/>
          </a:xfrm>
          <a:prstGeom prst="parallelogram">
            <a:avLst>
              <a:gd name="adj" fmla="val 525000"/>
            </a:avLst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27" name="Line 9"/>
          <p:cNvSpPr>
            <a:spLocks noChangeShapeType="1"/>
          </p:cNvSpPr>
          <p:nvPr/>
        </p:nvSpPr>
        <p:spPr bwMode="auto">
          <a:xfrm>
            <a:off x="3657600" y="167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8" name="Line 10"/>
          <p:cNvSpPr>
            <a:spLocks noChangeShapeType="1"/>
          </p:cNvSpPr>
          <p:nvPr/>
        </p:nvSpPr>
        <p:spPr bwMode="auto">
          <a:xfrm>
            <a:off x="3886200" y="1676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9" name="Line 11"/>
          <p:cNvSpPr>
            <a:spLocks noChangeShapeType="1"/>
          </p:cNvSpPr>
          <p:nvPr/>
        </p:nvSpPr>
        <p:spPr bwMode="auto">
          <a:xfrm>
            <a:off x="4953000" y="1600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0" name="Line 13"/>
          <p:cNvSpPr>
            <a:spLocks noChangeShapeType="1"/>
          </p:cNvSpPr>
          <p:nvPr/>
        </p:nvSpPr>
        <p:spPr bwMode="auto">
          <a:xfrm>
            <a:off x="4648200" y="167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1" name="Text Box 14"/>
          <p:cNvSpPr txBox="1">
            <a:spLocks noChangeArrowheads="1"/>
          </p:cNvSpPr>
          <p:nvPr/>
        </p:nvSpPr>
        <p:spPr bwMode="auto">
          <a:xfrm>
            <a:off x="3429000" y="21336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>
                <a:solidFill>
                  <a:srgbClr val="FF0000"/>
                </a:solidFill>
              </a:rPr>
              <a:t>… на  стол</a:t>
            </a:r>
          </a:p>
        </p:txBody>
      </p:sp>
      <p:sp>
        <p:nvSpPr>
          <p:cNvPr id="5132" name="AutoShape 15"/>
          <p:cNvSpPr>
            <a:spLocks noChangeArrowheads="1"/>
          </p:cNvSpPr>
          <p:nvPr/>
        </p:nvSpPr>
        <p:spPr bwMode="auto">
          <a:xfrm>
            <a:off x="6248400" y="1600200"/>
            <a:ext cx="1676400" cy="76200"/>
          </a:xfrm>
          <a:prstGeom prst="parallelogram">
            <a:avLst>
              <a:gd name="adj" fmla="val 550000"/>
            </a:avLst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33" name="Line 16"/>
          <p:cNvSpPr>
            <a:spLocks noChangeShapeType="1"/>
          </p:cNvSpPr>
          <p:nvPr/>
        </p:nvSpPr>
        <p:spPr bwMode="auto">
          <a:xfrm>
            <a:off x="6477000" y="16764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4" name="Line 22"/>
          <p:cNvSpPr>
            <a:spLocks noChangeShapeType="1"/>
          </p:cNvSpPr>
          <p:nvPr/>
        </p:nvSpPr>
        <p:spPr bwMode="auto">
          <a:xfrm>
            <a:off x="6705600" y="1676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5" name="Line 23"/>
          <p:cNvSpPr>
            <a:spLocks noChangeShapeType="1"/>
          </p:cNvSpPr>
          <p:nvPr/>
        </p:nvSpPr>
        <p:spPr bwMode="auto">
          <a:xfrm>
            <a:off x="7391400" y="1676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6" name="Line 24"/>
          <p:cNvSpPr>
            <a:spLocks noChangeShapeType="1"/>
          </p:cNvSpPr>
          <p:nvPr/>
        </p:nvSpPr>
        <p:spPr bwMode="auto">
          <a:xfrm>
            <a:off x="7696200" y="16764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7" name="AutoShape 25"/>
          <p:cNvSpPr>
            <a:spLocks noChangeArrowheads="1"/>
          </p:cNvSpPr>
          <p:nvPr/>
        </p:nvSpPr>
        <p:spPr bwMode="auto">
          <a:xfrm>
            <a:off x="4038600" y="12954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38" name="AutoShape 26"/>
          <p:cNvSpPr>
            <a:spLocks noChangeArrowheads="1"/>
          </p:cNvSpPr>
          <p:nvPr/>
        </p:nvSpPr>
        <p:spPr bwMode="auto">
          <a:xfrm>
            <a:off x="6858000" y="16764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39" name="Text Box 27"/>
          <p:cNvSpPr txBox="1">
            <a:spLocks noChangeArrowheads="1"/>
          </p:cNvSpPr>
          <p:nvPr/>
        </p:nvSpPr>
        <p:spPr bwMode="auto">
          <a:xfrm>
            <a:off x="6096000" y="2133600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>
                <a:solidFill>
                  <a:srgbClr val="FF0000"/>
                </a:solidFill>
              </a:rPr>
              <a:t>… под  стол</a:t>
            </a:r>
          </a:p>
        </p:txBody>
      </p:sp>
      <p:sp>
        <p:nvSpPr>
          <p:cNvPr id="5140" name="Line 30"/>
          <p:cNvSpPr>
            <a:spLocks noChangeShapeType="1"/>
          </p:cNvSpPr>
          <p:nvPr/>
        </p:nvSpPr>
        <p:spPr bwMode="auto">
          <a:xfrm flipV="1">
            <a:off x="3886200" y="3429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1" name="Line 31"/>
          <p:cNvSpPr>
            <a:spLocks noChangeShapeType="1"/>
          </p:cNvSpPr>
          <p:nvPr/>
        </p:nvSpPr>
        <p:spPr bwMode="auto">
          <a:xfrm>
            <a:off x="3886200" y="3429000"/>
            <a:ext cx="2819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2" name="Line 32"/>
          <p:cNvSpPr>
            <a:spLocks noChangeShapeType="1"/>
          </p:cNvSpPr>
          <p:nvPr/>
        </p:nvSpPr>
        <p:spPr bwMode="auto">
          <a:xfrm flipH="1">
            <a:off x="6705600" y="3429000"/>
            <a:ext cx="0" cy="144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3" name="Line 33"/>
          <p:cNvSpPr>
            <a:spLocks noChangeShapeType="1"/>
          </p:cNvSpPr>
          <p:nvPr/>
        </p:nvSpPr>
        <p:spPr bwMode="auto">
          <a:xfrm>
            <a:off x="3886200" y="3657600"/>
            <a:ext cx="1676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4" name="Line 34"/>
          <p:cNvSpPr>
            <a:spLocks noChangeShapeType="1"/>
          </p:cNvSpPr>
          <p:nvPr/>
        </p:nvSpPr>
        <p:spPr bwMode="auto">
          <a:xfrm>
            <a:off x="5562600" y="36576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5" name="Line 35"/>
          <p:cNvSpPr>
            <a:spLocks noChangeShapeType="1"/>
          </p:cNvSpPr>
          <p:nvPr/>
        </p:nvSpPr>
        <p:spPr bwMode="auto">
          <a:xfrm>
            <a:off x="5562600" y="4572000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6" name="Line 36"/>
          <p:cNvSpPr>
            <a:spLocks noChangeShapeType="1"/>
          </p:cNvSpPr>
          <p:nvPr/>
        </p:nvSpPr>
        <p:spPr bwMode="auto">
          <a:xfrm flipV="1">
            <a:off x="5562600" y="34290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7" name="AutoShape 37"/>
          <p:cNvSpPr>
            <a:spLocks noChangeArrowheads="1"/>
          </p:cNvSpPr>
          <p:nvPr/>
        </p:nvSpPr>
        <p:spPr bwMode="auto">
          <a:xfrm>
            <a:off x="5943600" y="4114800"/>
            <a:ext cx="304800" cy="304800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48" name="Rectangle 38"/>
          <p:cNvSpPr>
            <a:spLocks noChangeArrowheads="1"/>
          </p:cNvSpPr>
          <p:nvPr/>
        </p:nvSpPr>
        <p:spPr bwMode="auto">
          <a:xfrm>
            <a:off x="3886200" y="3429000"/>
            <a:ext cx="1676400" cy="228600"/>
          </a:xfrm>
          <a:prstGeom prst="rect">
            <a:avLst/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5149" name="Text Box 40"/>
          <p:cNvSpPr txBox="1">
            <a:spLocks noChangeArrowheads="1"/>
          </p:cNvSpPr>
          <p:nvPr/>
        </p:nvSpPr>
        <p:spPr bwMode="auto">
          <a:xfrm>
            <a:off x="4419600" y="4572000"/>
            <a:ext cx="1752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altLang="ru-RU" b="1">
                <a:solidFill>
                  <a:srgbClr val="FF0000"/>
                </a:solidFill>
              </a:rPr>
              <a:t>…  в  стол</a:t>
            </a:r>
          </a:p>
        </p:txBody>
      </p:sp>
      <p:sp>
        <p:nvSpPr>
          <p:cNvPr id="5150" name="Text Box 41"/>
          <p:cNvSpPr txBox="1">
            <a:spLocks noChangeArrowheads="1"/>
          </p:cNvSpPr>
          <p:nvPr/>
        </p:nvSpPr>
        <p:spPr bwMode="auto">
          <a:xfrm>
            <a:off x="914400" y="5410200"/>
            <a:ext cx="73914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b="1" i="1" dirty="0">
                <a:solidFill>
                  <a:srgbClr val="000066"/>
                </a:solidFill>
              </a:rPr>
              <a:t>- Что ты </a:t>
            </a:r>
            <a:r>
              <a:rPr lang="ru-RU" altLang="ru-RU" b="1" i="1" dirty="0" smtClean="0">
                <a:solidFill>
                  <a:srgbClr val="000066"/>
                </a:solidFill>
              </a:rPr>
              <a:t>сделал(а)?</a:t>
            </a:r>
            <a:endParaRPr lang="ru-RU" altLang="ru-RU" b="1" i="1" dirty="0">
              <a:solidFill>
                <a:srgbClr val="000066"/>
              </a:solidFill>
            </a:endParaRPr>
          </a:p>
        </p:txBody>
      </p:sp>
      <p:sp>
        <p:nvSpPr>
          <p:cNvPr id="5151" name="Text Box 43"/>
          <p:cNvSpPr txBox="1">
            <a:spLocks noChangeArrowheads="1"/>
          </p:cNvSpPr>
          <p:nvPr/>
        </p:nvSpPr>
        <p:spPr bwMode="auto">
          <a:xfrm>
            <a:off x="762000" y="6019800"/>
            <a:ext cx="7848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>
                <a:solidFill>
                  <a:srgbClr val="FF0000"/>
                </a:solidFill>
              </a:rPr>
              <a:t>Я </a:t>
            </a:r>
            <a:r>
              <a:rPr lang="ru-RU" altLang="ru-RU" sz="3600" b="1" dirty="0" smtClean="0">
                <a:solidFill>
                  <a:srgbClr val="FF0000"/>
                </a:solidFill>
              </a:rPr>
              <a:t>положил(а) </a:t>
            </a:r>
            <a:r>
              <a:rPr lang="ru-RU" altLang="ru-RU" sz="3600" b="1" dirty="0">
                <a:solidFill>
                  <a:srgbClr val="FF0000"/>
                </a:solidFill>
              </a:rPr>
              <a:t>ручку  …</a:t>
            </a:r>
          </a:p>
        </p:txBody>
      </p:sp>
    </p:spTree>
    <p:extLst>
      <p:ext uri="{BB962C8B-B14F-4D97-AF65-F5344CB8AC3E}">
        <p14:creationId xmlns:p14="http://schemas.microsoft.com/office/powerpoint/2010/main" val="291171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admin\Desktop\анимашки\ecf46bcdf55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667" y="1335335"/>
            <a:ext cx="1618929" cy="2246675"/>
          </a:xfrm>
          <a:prstGeom prst="rect">
            <a:avLst/>
          </a:prstGeom>
          <a:noFill/>
        </p:spPr>
      </p:pic>
      <p:pic>
        <p:nvPicPr>
          <p:cNvPr id="5" name="Picture 5" descr="C:\Users\1\Desktop\анимашки\91625d125fe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625" y="1123339"/>
            <a:ext cx="1845418" cy="237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4664" y="3286125"/>
            <a:ext cx="3071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Миша  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3798" y="3267347"/>
            <a:ext cx="307183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Маша   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8719" y="5315991"/>
            <a:ext cx="33575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пишет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64446" y="5188595"/>
            <a:ext cx="35004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рисует</a:t>
            </a:r>
            <a:r>
              <a:rPr lang="ru-RU" sz="8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8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admin\Desktop\анимашки\5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31125" y="5566191"/>
            <a:ext cx="613767" cy="1037352"/>
          </a:xfrm>
          <a:prstGeom prst="rect">
            <a:avLst/>
          </a:prstGeom>
          <a:noFill/>
        </p:spPr>
      </p:pic>
      <p:pic>
        <p:nvPicPr>
          <p:cNvPr id="4098" name="Picture 2" descr="C:\Users\admin\Desktop\анимации\imлages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62003" y="5530305"/>
            <a:ext cx="1109125" cy="1109125"/>
          </a:xfrm>
          <a:prstGeom prst="rect">
            <a:avLst/>
          </a:prstGeom>
          <a:noFill/>
        </p:spPr>
      </p:pic>
      <p:cxnSp>
        <p:nvCxnSpPr>
          <p:cNvPr id="17" name="Прямая со стрелкой 16"/>
          <p:cNvCxnSpPr/>
          <p:nvPr/>
        </p:nvCxnSpPr>
        <p:spPr>
          <a:xfrm flipH="1">
            <a:off x="2478257" y="4330111"/>
            <a:ext cx="2980569" cy="142375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066586" y="4071271"/>
            <a:ext cx="3280381" cy="156350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85719" y="11896"/>
            <a:ext cx="41076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рисует?</a:t>
            </a:r>
            <a:r>
              <a:rPr lang="ru-RU" sz="8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8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19074" y="37328"/>
            <a:ext cx="410110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пишет?</a:t>
            </a:r>
            <a:r>
              <a:rPr lang="ru-RU" sz="80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80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672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admin\Desktop\анимашки\ecf46bcdf55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9307" y="3453241"/>
            <a:ext cx="2047196" cy="2841006"/>
          </a:xfrm>
          <a:prstGeom prst="rect">
            <a:avLst/>
          </a:prstGeom>
          <a:noFill/>
        </p:spPr>
      </p:pic>
      <p:pic>
        <p:nvPicPr>
          <p:cNvPr id="5" name="Picture 5" descr="C:\Users\1\Desktop\анимашки\91625d125fe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620688"/>
            <a:ext cx="1938013" cy="2493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2996952"/>
            <a:ext cx="4330824" cy="639762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ru-RU" sz="4000" b="1" i="1" dirty="0" smtClean="0">
                <a:solidFill>
                  <a:srgbClr val="FF0000"/>
                </a:solidFill>
              </a:rPr>
              <a:t>Чем пишет Маша?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4120903" y="117678"/>
            <a:ext cx="4330824" cy="6397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altLang="ru-RU" sz="4000" b="1" i="1" dirty="0" smtClean="0">
                <a:solidFill>
                  <a:srgbClr val="FF0000"/>
                </a:solidFill>
              </a:rPr>
              <a:t>Чем рисует Миша?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3528" y="908720"/>
            <a:ext cx="49812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400" b="1" i="1" dirty="0" smtClean="0">
                <a:solidFill>
                  <a:srgbClr val="000066"/>
                </a:solidFill>
              </a:rPr>
              <a:t> </a:t>
            </a:r>
            <a:r>
              <a:rPr lang="ru-RU" altLang="ru-RU" sz="4400" b="1" i="1" dirty="0" smtClean="0">
                <a:solidFill>
                  <a:srgbClr val="002060"/>
                </a:solidFill>
              </a:rPr>
              <a:t>Миша рисует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814155" y="4412431"/>
            <a:ext cx="49812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400" b="1" i="1" dirty="0" smtClean="0">
                <a:solidFill>
                  <a:srgbClr val="000066"/>
                </a:solidFill>
              </a:rPr>
              <a:t> Маша пишет </a:t>
            </a:r>
          </a:p>
        </p:txBody>
      </p:sp>
      <p:pic>
        <p:nvPicPr>
          <p:cNvPr id="13" name="Picture 2" descr="C:\Users\admin\Desktop\анимашки\55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3968" y="1159485"/>
            <a:ext cx="613767" cy="1037352"/>
          </a:xfrm>
          <a:prstGeom prst="rect">
            <a:avLst/>
          </a:prstGeom>
          <a:noFill/>
        </p:spPr>
      </p:pic>
      <p:pic>
        <p:nvPicPr>
          <p:cNvPr id="14" name="Picture 2" descr="C:\Users\admin\Desktop\анимации\imлages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23478" y="4242588"/>
            <a:ext cx="1109125" cy="1109125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75928" y="1799665"/>
            <a:ext cx="498125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400" b="1" i="1" dirty="0" smtClean="0">
                <a:solidFill>
                  <a:srgbClr val="000066"/>
                </a:solidFill>
              </a:rPr>
              <a:t> карандашом.</a:t>
            </a:r>
            <a:r>
              <a:rPr lang="ru-RU" altLang="ru-RU" sz="4400" b="1" i="1" dirty="0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094140" y="5334810"/>
            <a:ext cx="319217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4400" b="1" i="1" dirty="0" smtClean="0">
                <a:solidFill>
                  <a:srgbClr val="000066"/>
                </a:solidFill>
              </a:rPr>
              <a:t> ручкой.</a:t>
            </a:r>
            <a:r>
              <a:rPr lang="ru-RU" altLang="ru-RU" sz="4400" b="1" i="1" dirty="0" smtClean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769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" grpId="0"/>
      <p:bldP spid="12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анимашки\molodec_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290"/>
            <a:ext cx="6500858" cy="1966510"/>
          </a:xfrm>
          <a:prstGeom prst="rect">
            <a:avLst/>
          </a:prstGeom>
          <a:noFill/>
        </p:spPr>
      </p:pic>
      <p:pic>
        <p:nvPicPr>
          <p:cNvPr id="3075" name="Picture 3" descr="C:\Users\admin\Desktop\анимашки\poka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285992"/>
            <a:ext cx="5500727" cy="43043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997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539552" y="548680"/>
            <a:ext cx="8147248" cy="5577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60648"/>
            <a:ext cx="792088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Пояснительная записка </a:t>
            </a:r>
            <a:endParaRPr lang="ru-RU" sz="2000" dirty="0"/>
          </a:p>
          <a:p>
            <a:pPr algn="ctr"/>
            <a:r>
              <a:rPr lang="ru-RU" sz="2000" dirty="0"/>
              <a:t>к электронному пособию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</a:rPr>
              <a:t>«Слушай и говори»  </a:t>
            </a:r>
            <a:r>
              <a:rPr lang="ru-RU" sz="2000" dirty="0"/>
              <a:t>для индивидуальных занятий    по формированию речевого слуха и произносительной стороны устной речи.</a:t>
            </a:r>
          </a:p>
          <a:p>
            <a:r>
              <a:rPr lang="ru-RU" sz="2000" dirty="0"/>
              <a:t>      </a:t>
            </a:r>
            <a:r>
              <a:rPr lang="ru-RU" sz="2000" dirty="0" smtClean="0"/>
              <a:t> Цифровой  </a:t>
            </a:r>
            <a:r>
              <a:rPr lang="ru-RU" sz="2000" dirty="0"/>
              <a:t>образовательный  ресурс  </a:t>
            </a:r>
            <a:r>
              <a:rPr lang="ru-RU" sz="2000" dirty="0">
                <a:solidFill>
                  <a:schemeClr val="accent6">
                    <a:lumMod val="50000"/>
                  </a:schemeClr>
                </a:solidFill>
              </a:rPr>
              <a:t>«Слушай и говори» </a:t>
            </a:r>
            <a:r>
              <a:rPr lang="ru-RU" sz="2000" dirty="0"/>
              <a:t>представляет собой цикл </a:t>
            </a:r>
            <a:r>
              <a:rPr lang="ru-RU" sz="2000" dirty="0" err="1"/>
              <a:t>мультипрезентаций</a:t>
            </a:r>
            <a:r>
              <a:rPr lang="ru-RU" sz="2000" dirty="0"/>
              <a:t>,  предназначенных  для обучающихся, имеющих  нарушения слуха средней и тяжёлой степени, в том числе, при КИ, тяжёлое недоразвитие речи.  </a:t>
            </a:r>
          </a:p>
          <a:p>
            <a:r>
              <a:rPr lang="ru-RU" sz="2000" dirty="0"/>
              <a:t>В пособии использован речевой материал программы 1  класса (АООП НОО слабослышащих и позднооглохших </a:t>
            </a:r>
            <a:r>
              <a:rPr lang="ru-RU" sz="2000" dirty="0" smtClean="0"/>
              <a:t>) по </a:t>
            </a:r>
            <a:r>
              <a:rPr lang="ru-RU" sz="2000" dirty="0"/>
              <a:t>темам: «Учебные вещи», </a:t>
            </a:r>
            <a:r>
              <a:rPr lang="ru-RU" sz="2000" dirty="0" smtClean="0"/>
              <a:t>  «Домашние животные</a:t>
            </a:r>
            <a:r>
              <a:rPr lang="ru-RU" sz="2000" dirty="0"/>
              <a:t>», </a:t>
            </a:r>
            <a:r>
              <a:rPr lang="ru-RU" sz="2000" dirty="0" smtClean="0"/>
              <a:t>«Игрушки».</a:t>
            </a:r>
            <a:endParaRPr lang="ru-RU" sz="2000" dirty="0"/>
          </a:p>
          <a:p>
            <a:r>
              <a:rPr lang="ru-RU" sz="2000" dirty="0"/>
              <a:t>  </a:t>
            </a:r>
            <a:r>
              <a:rPr lang="ru-RU" sz="2000" dirty="0" smtClean="0"/>
              <a:t>     Пособие </a:t>
            </a:r>
            <a:r>
              <a:rPr lang="ru-RU" sz="2000" dirty="0"/>
              <a:t>можно использовать на индивидуальных занятиях по формированию произношения и развитию слухового восприятия, на уроках и </a:t>
            </a:r>
            <a:r>
              <a:rPr lang="ru-RU" sz="2000" dirty="0" smtClean="0"/>
              <a:t>во внеурочное время.</a:t>
            </a:r>
            <a:endParaRPr lang="ru-RU" sz="2000" dirty="0"/>
          </a:p>
          <a:p>
            <a:r>
              <a:rPr lang="ru-RU" sz="2000" dirty="0" smtClean="0"/>
              <a:t>       При </a:t>
            </a:r>
            <a:r>
              <a:rPr lang="ru-RU" sz="2000" dirty="0"/>
              <a:t>работе с </a:t>
            </a:r>
            <a:r>
              <a:rPr lang="ru-RU" sz="2000" dirty="0" smtClean="0"/>
              <a:t> пособием </a:t>
            </a:r>
            <a:r>
              <a:rPr lang="ru-RU" sz="2000" dirty="0"/>
              <a:t>дети усваивают новые </a:t>
            </a:r>
            <a:r>
              <a:rPr lang="ru-RU" sz="2000" dirty="0" smtClean="0"/>
              <a:t>слова, опираясь на зрительное восприятие,  </a:t>
            </a:r>
            <a:r>
              <a:rPr lang="ru-RU" sz="2000" dirty="0"/>
              <a:t>соотносят их с предметом (картинкой), выполняют поручения, овладевают навыками построения предложений, связной речью, умением вступать в диалоги, различают речевые и неречевые звучания, слова, фразы.</a:t>
            </a:r>
          </a:p>
        </p:txBody>
      </p:sp>
    </p:spTree>
    <p:extLst>
      <p:ext uri="{BB962C8B-B14F-4D97-AF65-F5344CB8AC3E}">
        <p14:creationId xmlns:p14="http://schemas.microsoft.com/office/powerpoint/2010/main" val="22600632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539552" y="548680"/>
            <a:ext cx="8147248" cy="55774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834748"/>
            <a:ext cx="7776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5400" b="1" dirty="0" smtClean="0">
                <a:ln w="11430"/>
                <a:solidFill>
                  <a:srgbClr val="8064A2">
                    <a:lumMod val="75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«Учебные вещи»</a:t>
            </a:r>
            <a:endParaRPr lang="ru-RU" sz="5400" b="1" dirty="0">
              <a:ln w="11430"/>
              <a:solidFill>
                <a:srgbClr val="8064A2">
                  <a:lumMod val="75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5" name="Picture 2" descr="E:\картинки\iA330WO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728" y="2241815"/>
            <a:ext cx="4386293" cy="387025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35184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43174" y="1785926"/>
            <a:ext cx="60007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 слышу</a:t>
            </a:r>
          </a:p>
          <a:p>
            <a:r>
              <a:rPr lang="ru-RU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хорошо!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9357" y="1382247"/>
            <a:ext cx="1440160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500034" y="214290"/>
            <a:ext cx="72866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меня слышишь ? </a:t>
            </a:r>
            <a:endParaRPr lang="ru-RU" sz="6000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C:\Users\admin\Desktop\Новая папка2\1337200362_4[1].jpg"/>
          <p:cNvPicPr>
            <a:picLocks noChangeAspect="1" noChangeArrowheads="1"/>
          </p:cNvPicPr>
          <p:nvPr/>
        </p:nvPicPr>
        <p:blipFill rotWithShape="1">
          <a:blip r:embed="rId3" cstate="print"/>
          <a:srcRect l="6221" t="9155" r="4953"/>
          <a:stretch/>
        </p:blipFill>
        <p:spPr bwMode="auto">
          <a:xfrm>
            <a:off x="7499429" y="228691"/>
            <a:ext cx="1300341" cy="1220621"/>
          </a:xfrm>
          <a:prstGeom prst="rect">
            <a:avLst/>
          </a:prstGeom>
          <a:noFill/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143240" y="2714620"/>
            <a:ext cx="61331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а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143372" y="2714620"/>
            <a:ext cx="61331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а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3214678" y="3500438"/>
            <a:ext cx="428628" cy="15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214810" y="3500438"/>
            <a:ext cx="428628" cy="15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 descr="E:\Мои документы (E)\Мои рисунки\ОФОРМЛЕНИЕ ПРЕЗЕНТАЦИЙ - КАРТИНКИ\Gif и картинки\0_8fc5_a90ff005_L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48289" y="2714620"/>
            <a:ext cx="2286016" cy="2286016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643174" y="1865681"/>
            <a:ext cx="4232787" cy="23950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649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12" grpId="0"/>
      <p:bldP spid="14" grpId="0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 txBox="1">
            <a:spLocks noGrp="1"/>
          </p:cNvSpPr>
          <p:nvPr>
            <p:ph idx="1"/>
          </p:nvPr>
        </p:nvSpPr>
        <p:spPr>
          <a:xfrm>
            <a:off x="1187624" y="332656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слушай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1343102" y="2444443"/>
            <a:ext cx="3528392" cy="132343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говори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0683" y="1426423"/>
            <a:ext cx="14401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53047" y="282742"/>
            <a:ext cx="1665075" cy="2081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F:\ирина витальевна\60491024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654" y="2918750"/>
            <a:ext cx="2109051" cy="1476336"/>
          </a:xfrm>
          <a:prstGeom prst="rect">
            <a:avLst/>
          </a:prstGeom>
          <a:noFill/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540" y="2897773"/>
            <a:ext cx="42060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056" y="2895891"/>
            <a:ext cx="42060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183747">
            <a:off x="2469613" y="626030"/>
            <a:ext cx="42060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99626">
            <a:off x="4027464" y="2713121"/>
            <a:ext cx="42060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E:\Мои документы (E)\Мои рисунки\ОФОРМЛЕНИЕ ПРЕЗЕНТАЦИЙ - КАРТИНКИ\Gif и картинки\0_8fc5_a90ff005_L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0094" y="4219341"/>
            <a:ext cx="2286016" cy="2286016"/>
          </a:xfrm>
          <a:prstGeom prst="rect">
            <a:avLst/>
          </a:prstGeom>
          <a:noFill/>
        </p:spPr>
      </p:pic>
      <p:sp>
        <p:nvSpPr>
          <p:cNvPr id="14" name="Объект 3"/>
          <p:cNvSpPr txBox="1">
            <a:spLocks/>
          </p:cNvSpPr>
          <p:nvPr/>
        </p:nvSpPr>
        <p:spPr>
          <a:xfrm>
            <a:off x="2357192" y="4700629"/>
            <a:ext cx="4016312" cy="132343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8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хорошо! 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20" y="5083690"/>
            <a:ext cx="42060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201" y="5106549"/>
            <a:ext cx="42060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99626">
            <a:off x="5441389" y="5044851"/>
            <a:ext cx="420606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855468" y="4253813"/>
            <a:ext cx="61331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а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924157" y="4302040"/>
            <a:ext cx="61331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а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2739939" y="2062697"/>
            <a:ext cx="61331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а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789598" y="2059478"/>
            <a:ext cx="61331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а</a:t>
            </a:r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 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36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 tmFilter="0,0; .5, 1; 1, 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14" grpId="0"/>
      <p:bldP spid="18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148646" cy="639762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ru-RU" sz="4000" b="1" dirty="0" smtClean="0">
                <a:solidFill>
                  <a:srgbClr val="FF0066"/>
                </a:solidFill>
              </a:rPr>
              <a:t>Учебные вещи</a:t>
            </a:r>
          </a:p>
        </p:txBody>
      </p:sp>
      <p:pic>
        <p:nvPicPr>
          <p:cNvPr id="3075" name="Picture 5" descr="j02333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16764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6922044" y="2350896"/>
            <a:ext cx="2099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 smtClean="0">
                <a:solidFill>
                  <a:srgbClr val="000066"/>
                </a:solidFill>
              </a:rPr>
              <a:t>альбом</a:t>
            </a:r>
            <a:endParaRPr lang="ru-RU" altLang="ru-RU" sz="3600" b="1" dirty="0">
              <a:solidFill>
                <a:srgbClr val="000066"/>
              </a:solidFill>
            </a:endParaRPr>
          </a:p>
        </p:txBody>
      </p:sp>
      <p:pic>
        <p:nvPicPr>
          <p:cNvPr id="3079" name="Picture 11" descr="j029005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9" y="3496782"/>
            <a:ext cx="2225141" cy="16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2" descr="j03055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7100" y="1244600"/>
            <a:ext cx="152400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3" descr="j023377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952" y="3496782"/>
            <a:ext cx="2255845" cy="184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7" descr="j023408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8664" y="3502946"/>
            <a:ext cx="2171842" cy="19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0" name="Text Box 23"/>
          <p:cNvSpPr txBox="1">
            <a:spLocks noChangeArrowheads="1"/>
          </p:cNvSpPr>
          <p:nvPr/>
        </p:nvSpPr>
        <p:spPr bwMode="auto">
          <a:xfrm>
            <a:off x="588270" y="5321165"/>
            <a:ext cx="21823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>
                <a:solidFill>
                  <a:srgbClr val="000066"/>
                </a:solidFill>
              </a:rPr>
              <a:t>книга</a:t>
            </a:r>
          </a:p>
        </p:txBody>
      </p:sp>
      <p:sp>
        <p:nvSpPr>
          <p:cNvPr id="3091" name="Text Box 24"/>
          <p:cNvSpPr txBox="1">
            <a:spLocks noChangeArrowheads="1"/>
          </p:cNvSpPr>
          <p:nvPr/>
        </p:nvSpPr>
        <p:spPr bwMode="auto">
          <a:xfrm>
            <a:off x="3620874" y="2505792"/>
            <a:ext cx="16869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>
                <a:solidFill>
                  <a:srgbClr val="000066"/>
                </a:solidFill>
              </a:rPr>
              <a:t>ручка</a:t>
            </a:r>
          </a:p>
        </p:txBody>
      </p:sp>
      <p:sp>
        <p:nvSpPr>
          <p:cNvPr id="3092" name="Text Box 25"/>
          <p:cNvSpPr txBox="1">
            <a:spLocks noChangeArrowheads="1"/>
          </p:cNvSpPr>
          <p:nvPr/>
        </p:nvSpPr>
        <p:spPr bwMode="auto">
          <a:xfrm>
            <a:off x="6548334" y="5632796"/>
            <a:ext cx="26287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>
                <a:solidFill>
                  <a:srgbClr val="000066"/>
                </a:solidFill>
              </a:rPr>
              <a:t>тетрадь</a:t>
            </a:r>
          </a:p>
        </p:txBody>
      </p:sp>
      <p:sp>
        <p:nvSpPr>
          <p:cNvPr id="3095" name="Text Box 28"/>
          <p:cNvSpPr txBox="1">
            <a:spLocks noChangeArrowheads="1"/>
          </p:cNvSpPr>
          <p:nvPr/>
        </p:nvSpPr>
        <p:spPr bwMode="auto">
          <a:xfrm>
            <a:off x="3299915" y="5516693"/>
            <a:ext cx="24884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>
                <a:solidFill>
                  <a:srgbClr val="000066"/>
                </a:solidFill>
              </a:rPr>
              <a:t>пенал</a:t>
            </a:r>
          </a:p>
        </p:txBody>
      </p:sp>
      <p:sp>
        <p:nvSpPr>
          <p:cNvPr id="16419" name="AutoShape 35"/>
          <p:cNvSpPr>
            <a:spLocks noChangeArrowheads="1"/>
          </p:cNvSpPr>
          <p:nvPr/>
        </p:nvSpPr>
        <p:spPr bwMode="auto">
          <a:xfrm>
            <a:off x="852415" y="5420909"/>
            <a:ext cx="1705969" cy="53046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420" name="AutoShape 36"/>
          <p:cNvSpPr>
            <a:spLocks noChangeArrowheads="1"/>
          </p:cNvSpPr>
          <p:nvPr/>
        </p:nvSpPr>
        <p:spPr bwMode="auto">
          <a:xfrm>
            <a:off x="3780430" y="2604173"/>
            <a:ext cx="1527375" cy="52149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421" name="AutoShape 37"/>
          <p:cNvSpPr>
            <a:spLocks noChangeArrowheads="1"/>
          </p:cNvSpPr>
          <p:nvPr/>
        </p:nvSpPr>
        <p:spPr bwMode="auto">
          <a:xfrm>
            <a:off x="7077645" y="5707281"/>
            <a:ext cx="1772983" cy="6862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424" name="AutoShape 40"/>
          <p:cNvSpPr>
            <a:spLocks noChangeArrowheads="1"/>
          </p:cNvSpPr>
          <p:nvPr/>
        </p:nvSpPr>
        <p:spPr bwMode="auto">
          <a:xfrm>
            <a:off x="3637443" y="5632796"/>
            <a:ext cx="1936807" cy="47556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545" y="2548731"/>
            <a:ext cx="2333767" cy="694531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3600" b="1" dirty="0" smtClean="0">
                <a:solidFill>
                  <a:srgbClr val="000066"/>
                </a:solidFill>
              </a:rPr>
              <a:t>карандаш</a:t>
            </a:r>
          </a:p>
        </p:txBody>
      </p:sp>
      <p:sp>
        <p:nvSpPr>
          <p:cNvPr id="16415" name="AutoShape 31"/>
          <p:cNvSpPr>
            <a:spLocks noChangeArrowheads="1"/>
          </p:cNvSpPr>
          <p:nvPr/>
        </p:nvSpPr>
        <p:spPr bwMode="auto">
          <a:xfrm>
            <a:off x="498825" y="2604070"/>
            <a:ext cx="2127912" cy="34117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416" name="AutoShape 32"/>
          <p:cNvSpPr>
            <a:spLocks noChangeArrowheads="1"/>
          </p:cNvSpPr>
          <p:nvPr/>
        </p:nvSpPr>
        <p:spPr bwMode="auto">
          <a:xfrm>
            <a:off x="6809037" y="2439988"/>
            <a:ext cx="2107352" cy="58672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1026" name="Picture 2" descr="C:\Users\1\Desktop\1 класс обследование\альбом.jpe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" t="6430" r="55558" b="80471"/>
          <a:stretch/>
        </p:blipFill>
        <p:spPr bwMode="auto">
          <a:xfrm>
            <a:off x="5432742" y="637309"/>
            <a:ext cx="3027519" cy="142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955342" y="304624"/>
            <a:ext cx="97972" cy="95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2509398" y="361240"/>
            <a:ext cx="97972" cy="95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1947794" y="2534844"/>
            <a:ext cx="97972" cy="95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131128" y="2578277"/>
            <a:ext cx="97972" cy="95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8259656" y="2410008"/>
            <a:ext cx="97972" cy="95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562781" y="5420909"/>
            <a:ext cx="97972" cy="95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710914" y="5596438"/>
            <a:ext cx="97972" cy="95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7922620" y="5707281"/>
            <a:ext cx="97972" cy="95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8242026" y="5814754"/>
            <a:ext cx="31828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8426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3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48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16419" grpId="0" animBg="1"/>
      <p:bldP spid="16420" grpId="0" animBg="1"/>
      <p:bldP spid="16421" grpId="0" animBg="1"/>
      <p:bldP spid="16424" grpId="0" animBg="1"/>
      <p:bldP spid="16415" grpId="0" animBg="1"/>
      <p:bldP spid="164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26116" y="89910"/>
            <a:ext cx="2833716" cy="900690"/>
          </a:xfrm>
        </p:spPr>
        <p:txBody>
          <a:bodyPr>
            <a:normAutofit fontScale="90000"/>
          </a:bodyPr>
          <a:lstStyle/>
          <a:p>
            <a:r>
              <a:rPr lang="ru-RU" altLang="ru-RU" sz="4000" b="1" dirty="0" smtClean="0">
                <a:solidFill>
                  <a:srgbClr val="FF0066"/>
                </a:solidFill>
              </a:rPr>
              <a:t>Ка ран </a:t>
            </a:r>
            <a:r>
              <a:rPr lang="ru-RU" altLang="ru-RU" sz="4000" b="1" dirty="0" err="1" smtClean="0">
                <a:solidFill>
                  <a:srgbClr val="FF0066"/>
                </a:solidFill>
              </a:rPr>
              <a:t>даш</a:t>
            </a:r>
            <a:r>
              <a:rPr lang="ru-RU" altLang="ru-RU" sz="4000" b="1" dirty="0" smtClean="0">
                <a:solidFill>
                  <a:srgbClr val="FF0066"/>
                </a:solidFill>
              </a:rPr>
              <a:t/>
            </a:r>
            <a:br>
              <a:rPr lang="ru-RU" altLang="ru-RU" sz="4000" b="1" dirty="0" smtClean="0">
                <a:solidFill>
                  <a:srgbClr val="FF0066"/>
                </a:solidFill>
              </a:rPr>
            </a:br>
            <a:r>
              <a:rPr lang="ru-RU" altLang="ru-RU" sz="4000" b="1" dirty="0" smtClean="0">
                <a:solidFill>
                  <a:srgbClr val="FF0066"/>
                </a:solidFill>
              </a:rPr>
              <a:t>ка </a:t>
            </a:r>
            <a:r>
              <a:rPr lang="ru-RU" altLang="ru-RU" sz="4000" b="1" dirty="0" err="1" smtClean="0">
                <a:solidFill>
                  <a:srgbClr val="FF0066"/>
                </a:solidFill>
              </a:rPr>
              <a:t>рандаш</a:t>
            </a:r>
            <a:endParaRPr lang="ru-RU" altLang="ru-RU" sz="4000" b="1" dirty="0" smtClean="0">
              <a:solidFill>
                <a:srgbClr val="FF0066"/>
              </a:solidFill>
            </a:endParaRPr>
          </a:p>
        </p:txBody>
      </p:sp>
      <p:pic>
        <p:nvPicPr>
          <p:cNvPr id="3075" name="Picture 5" descr="j02333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67070"/>
            <a:ext cx="16764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6931659" y="1569391"/>
            <a:ext cx="2099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 smtClean="0">
                <a:solidFill>
                  <a:srgbClr val="000066"/>
                </a:solidFill>
              </a:rPr>
              <a:t>альбом</a:t>
            </a:r>
            <a:endParaRPr lang="ru-RU" altLang="ru-RU" sz="3600" b="1" dirty="0">
              <a:solidFill>
                <a:srgbClr val="000066"/>
              </a:solidFill>
            </a:endParaRPr>
          </a:p>
        </p:txBody>
      </p:sp>
      <p:pic>
        <p:nvPicPr>
          <p:cNvPr id="3079" name="Picture 11" descr="j029005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33" y="4322380"/>
            <a:ext cx="2225141" cy="16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2" descr="j03055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162" y="1459077"/>
            <a:ext cx="152400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3" descr="j023377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612" y="3786906"/>
            <a:ext cx="2255845" cy="184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7" descr="j023408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951108"/>
            <a:ext cx="2171842" cy="19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0" name="Text Box 23"/>
          <p:cNvSpPr txBox="1">
            <a:spLocks noChangeArrowheads="1"/>
          </p:cNvSpPr>
          <p:nvPr/>
        </p:nvSpPr>
        <p:spPr bwMode="auto">
          <a:xfrm>
            <a:off x="403259" y="5967496"/>
            <a:ext cx="21823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>
                <a:solidFill>
                  <a:srgbClr val="000066"/>
                </a:solidFill>
              </a:rPr>
              <a:t>книга</a:t>
            </a:r>
          </a:p>
        </p:txBody>
      </p:sp>
      <p:sp>
        <p:nvSpPr>
          <p:cNvPr id="3091" name="Text Box 24"/>
          <p:cNvSpPr txBox="1">
            <a:spLocks noChangeArrowheads="1"/>
          </p:cNvSpPr>
          <p:nvPr/>
        </p:nvSpPr>
        <p:spPr bwMode="auto">
          <a:xfrm>
            <a:off x="4371111" y="1859461"/>
            <a:ext cx="16869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>
                <a:solidFill>
                  <a:srgbClr val="000066"/>
                </a:solidFill>
              </a:rPr>
              <a:t>ручка</a:t>
            </a:r>
          </a:p>
        </p:txBody>
      </p:sp>
      <p:sp>
        <p:nvSpPr>
          <p:cNvPr id="3092" name="Text Box 25"/>
          <p:cNvSpPr txBox="1">
            <a:spLocks noChangeArrowheads="1"/>
          </p:cNvSpPr>
          <p:nvPr/>
        </p:nvSpPr>
        <p:spPr bwMode="auto">
          <a:xfrm>
            <a:off x="6548334" y="5632796"/>
            <a:ext cx="26287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>
                <a:solidFill>
                  <a:srgbClr val="000066"/>
                </a:solidFill>
              </a:rPr>
              <a:t>тетрадь</a:t>
            </a:r>
          </a:p>
        </p:txBody>
      </p:sp>
      <p:sp>
        <p:nvSpPr>
          <p:cNvPr id="3095" name="Text Box 28"/>
          <p:cNvSpPr txBox="1">
            <a:spLocks noChangeArrowheads="1"/>
          </p:cNvSpPr>
          <p:nvPr/>
        </p:nvSpPr>
        <p:spPr bwMode="auto">
          <a:xfrm>
            <a:off x="3220137" y="5869071"/>
            <a:ext cx="24884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>
                <a:solidFill>
                  <a:srgbClr val="000066"/>
                </a:solidFill>
              </a:rPr>
              <a:t>пенал</a:t>
            </a:r>
          </a:p>
        </p:txBody>
      </p:sp>
      <p:sp>
        <p:nvSpPr>
          <p:cNvPr id="16419" name="AutoShape 35"/>
          <p:cNvSpPr>
            <a:spLocks noChangeArrowheads="1"/>
          </p:cNvSpPr>
          <p:nvPr/>
        </p:nvSpPr>
        <p:spPr bwMode="auto">
          <a:xfrm>
            <a:off x="687827" y="6093938"/>
            <a:ext cx="1705969" cy="53046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420" name="AutoShape 36"/>
          <p:cNvSpPr>
            <a:spLocks noChangeArrowheads="1"/>
          </p:cNvSpPr>
          <p:nvPr/>
        </p:nvSpPr>
        <p:spPr bwMode="auto">
          <a:xfrm>
            <a:off x="4450888" y="1968155"/>
            <a:ext cx="1527375" cy="52149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421" name="AutoShape 37"/>
          <p:cNvSpPr>
            <a:spLocks noChangeArrowheads="1"/>
          </p:cNvSpPr>
          <p:nvPr/>
        </p:nvSpPr>
        <p:spPr bwMode="auto">
          <a:xfrm>
            <a:off x="7012866" y="5708626"/>
            <a:ext cx="1772983" cy="68623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424" name="AutoShape 40"/>
          <p:cNvSpPr>
            <a:spLocks noChangeArrowheads="1"/>
          </p:cNvSpPr>
          <p:nvPr/>
        </p:nvSpPr>
        <p:spPr bwMode="auto">
          <a:xfrm>
            <a:off x="3495935" y="6005766"/>
            <a:ext cx="1936807" cy="47556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3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7545" y="2548731"/>
            <a:ext cx="2333767" cy="694531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3600" b="1" dirty="0" smtClean="0">
                <a:solidFill>
                  <a:srgbClr val="000066"/>
                </a:solidFill>
              </a:rPr>
              <a:t>карандаш</a:t>
            </a:r>
          </a:p>
        </p:txBody>
      </p:sp>
      <p:sp>
        <p:nvSpPr>
          <p:cNvPr id="16415" name="AutoShape 31"/>
          <p:cNvSpPr>
            <a:spLocks noChangeArrowheads="1"/>
          </p:cNvSpPr>
          <p:nvPr/>
        </p:nvSpPr>
        <p:spPr bwMode="auto">
          <a:xfrm>
            <a:off x="476856" y="2681517"/>
            <a:ext cx="2127912" cy="34117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16416" name="AutoShape 32"/>
          <p:cNvSpPr>
            <a:spLocks noChangeArrowheads="1"/>
          </p:cNvSpPr>
          <p:nvPr/>
        </p:nvSpPr>
        <p:spPr bwMode="auto">
          <a:xfrm>
            <a:off x="6838791" y="1628993"/>
            <a:ext cx="2107352" cy="58672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21" name="Rectangle 2"/>
          <p:cNvSpPr txBox="1">
            <a:spLocks noChangeArrowheads="1"/>
          </p:cNvSpPr>
          <p:nvPr/>
        </p:nvSpPr>
        <p:spPr>
          <a:xfrm>
            <a:off x="3228581" y="240851"/>
            <a:ext cx="1235758" cy="11126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 err="1" smtClean="0">
                <a:solidFill>
                  <a:srgbClr val="0070C0"/>
                </a:solidFill>
              </a:rPr>
              <a:t>Руч</a:t>
            </a:r>
            <a:r>
              <a:rPr lang="ru-RU" altLang="ru-RU" sz="2800" b="1" dirty="0" smtClean="0">
                <a:solidFill>
                  <a:srgbClr val="0070C0"/>
                </a:solidFill>
              </a:rPr>
              <a:t>-ка</a:t>
            </a:r>
          </a:p>
          <a:p>
            <a:r>
              <a:rPr lang="ru-RU" altLang="ru-RU" sz="2800" b="1" dirty="0" err="1" smtClean="0">
                <a:solidFill>
                  <a:srgbClr val="0070C0"/>
                </a:solidFill>
              </a:rPr>
              <a:t>Руч</a:t>
            </a:r>
            <a:r>
              <a:rPr lang="ru-RU" altLang="ru-RU" sz="2800" b="1" dirty="0" smtClean="0">
                <a:solidFill>
                  <a:srgbClr val="0070C0"/>
                </a:solidFill>
              </a:rPr>
              <a:t>-ка</a:t>
            </a:r>
          </a:p>
          <a:p>
            <a:r>
              <a:rPr lang="ru-RU" altLang="ru-RU" sz="2800" b="1" dirty="0" err="1" smtClean="0">
                <a:solidFill>
                  <a:srgbClr val="0070C0"/>
                </a:solidFill>
              </a:rPr>
              <a:t>Руч</a:t>
            </a:r>
            <a:r>
              <a:rPr lang="ru-RU" altLang="ru-RU" sz="2800" b="1" dirty="0" smtClean="0">
                <a:solidFill>
                  <a:srgbClr val="0070C0"/>
                </a:solidFill>
              </a:rPr>
              <a:t>-ка</a:t>
            </a:r>
          </a:p>
        </p:txBody>
      </p:sp>
      <p:pic>
        <p:nvPicPr>
          <p:cNvPr id="22" name="Picture 2" descr="C:\Users\1\Desktop\1 класс обследование\альбом.jpe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" t="3367" r="55558" b="80471"/>
          <a:stretch/>
        </p:blipFill>
        <p:spPr bwMode="auto">
          <a:xfrm>
            <a:off x="4513467" y="229546"/>
            <a:ext cx="2499399" cy="144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"/>
          <p:cNvSpPr txBox="1">
            <a:spLocks noChangeArrowheads="1"/>
          </p:cNvSpPr>
          <p:nvPr/>
        </p:nvSpPr>
        <p:spPr>
          <a:xfrm>
            <a:off x="7055186" y="297159"/>
            <a:ext cx="1718375" cy="11126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 smtClean="0">
                <a:solidFill>
                  <a:srgbClr val="00B050"/>
                </a:solidFill>
              </a:rPr>
              <a:t>Аль-бом</a:t>
            </a:r>
          </a:p>
          <a:p>
            <a:r>
              <a:rPr lang="ru-RU" altLang="ru-RU" sz="2800" b="1" dirty="0" smtClean="0">
                <a:solidFill>
                  <a:srgbClr val="00B050"/>
                </a:solidFill>
              </a:rPr>
              <a:t>Аль-бом</a:t>
            </a:r>
          </a:p>
          <a:p>
            <a:r>
              <a:rPr lang="ru-RU" altLang="ru-RU" sz="2800" b="1" dirty="0" smtClean="0">
                <a:solidFill>
                  <a:srgbClr val="00B050"/>
                </a:solidFill>
              </a:rPr>
              <a:t>Аль-бом</a:t>
            </a:r>
          </a:p>
        </p:txBody>
      </p:sp>
      <p:sp>
        <p:nvSpPr>
          <p:cNvPr id="24" name="Rectangle 2"/>
          <p:cNvSpPr txBox="1">
            <a:spLocks noChangeArrowheads="1"/>
          </p:cNvSpPr>
          <p:nvPr/>
        </p:nvSpPr>
        <p:spPr>
          <a:xfrm>
            <a:off x="1699196" y="3343915"/>
            <a:ext cx="1718375" cy="11126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 err="1" smtClean="0"/>
              <a:t>Кни</a:t>
            </a:r>
            <a:r>
              <a:rPr lang="ru-RU" altLang="ru-RU" sz="2800" b="1" dirty="0" smtClean="0"/>
              <a:t>-га</a:t>
            </a:r>
          </a:p>
          <a:p>
            <a:r>
              <a:rPr lang="ru-RU" altLang="ru-RU" sz="2800" b="1" dirty="0" err="1" smtClean="0"/>
              <a:t>Кни</a:t>
            </a:r>
            <a:r>
              <a:rPr lang="ru-RU" altLang="ru-RU" sz="2800" b="1" dirty="0" smtClean="0"/>
              <a:t>-га</a:t>
            </a:r>
          </a:p>
          <a:p>
            <a:r>
              <a:rPr lang="ru-RU" altLang="ru-RU" sz="2800" b="1" dirty="0" err="1" smtClean="0"/>
              <a:t>Кни</a:t>
            </a:r>
            <a:r>
              <a:rPr lang="ru-RU" altLang="ru-RU" sz="2800" b="1" dirty="0" smtClean="0"/>
              <a:t>-га</a:t>
            </a:r>
          </a:p>
        </p:txBody>
      </p:sp>
      <p:sp>
        <p:nvSpPr>
          <p:cNvPr id="25" name="Rectangle 2"/>
          <p:cNvSpPr txBox="1">
            <a:spLocks noChangeArrowheads="1"/>
          </p:cNvSpPr>
          <p:nvPr/>
        </p:nvSpPr>
        <p:spPr>
          <a:xfrm>
            <a:off x="3886200" y="2773179"/>
            <a:ext cx="1718375" cy="11126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Пе</a:t>
            </a:r>
            <a:r>
              <a:rPr lang="ru-RU" altLang="ru-RU" sz="2800" b="1" dirty="0" smtClean="0">
                <a:solidFill>
                  <a:schemeClr val="accent6">
                    <a:lumMod val="50000"/>
                  </a:schemeClr>
                </a:solidFill>
              </a:rPr>
              <a:t>-нал</a:t>
            </a:r>
          </a:p>
          <a:p>
            <a:r>
              <a:rPr lang="ru-RU" alt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Пе</a:t>
            </a:r>
            <a:r>
              <a:rPr lang="ru-RU" altLang="ru-RU" sz="2800" b="1" dirty="0" smtClean="0">
                <a:solidFill>
                  <a:schemeClr val="accent6">
                    <a:lumMod val="50000"/>
                  </a:schemeClr>
                </a:solidFill>
              </a:rPr>
              <a:t>-нал</a:t>
            </a:r>
          </a:p>
          <a:p>
            <a:r>
              <a:rPr lang="ru-RU" altLang="ru-RU" sz="2800" b="1" dirty="0" err="1" smtClean="0">
                <a:solidFill>
                  <a:schemeClr val="accent6">
                    <a:lumMod val="50000"/>
                  </a:schemeClr>
                </a:solidFill>
              </a:rPr>
              <a:t>Пе</a:t>
            </a:r>
            <a:r>
              <a:rPr lang="ru-RU" altLang="ru-RU" sz="2800" b="1" dirty="0" smtClean="0">
                <a:solidFill>
                  <a:schemeClr val="accent6">
                    <a:lumMod val="50000"/>
                  </a:schemeClr>
                </a:solidFill>
              </a:rPr>
              <a:t>-нал</a:t>
            </a:r>
          </a:p>
        </p:txBody>
      </p:sp>
      <p:sp>
        <p:nvSpPr>
          <p:cNvPr id="26" name="Rectangle 2"/>
          <p:cNvSpPr txBox="1">
            <a:spLocks noChangeArrowheads="1"/>
          </p:cNvSpPr>
          <p:nvPr/>
        </p:nvSpPr>
        <p:spPr>
          <a:xfrm>
            <a:off x="6852277" y="2681517"/>
            <a:ext cx="1718375" cy="111262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altLang="ru-RU" sz="2800" b="1" dirty="0" err="1" smtClean="0"/>
              <a:t>Тет-радь</a:t>
            </a:r>
            <a:endParaRPr lang="ru-RU" altLang="ru-RU" sz="2800" b="1" dirty="0" smtClean="0"/>
          </a:p>
          <a:p>
            <a:r>
              <a:rPr lang="ru-RU" altLang="ru-RU" sz="2800" b="1" dirty="0" err="1" smtClean="0"/>
              <a:t>Тет-радь</a:t>
            </a:r>
            <a:endParaRPr lang="ru-RU" altLang="ru-RU" sz="2800" b="1" dirty="0" smtClean="0"/>
          </a:p>
          <a:p>
            <a:r>
              <a:rPr lang="ru-RU" altLang="ru-RU" sz="2800" b="1" dirty="0" err="1" smtClean="0"/>
              <a:t>Тет-радь</a:t>
            </a:r>
            <a:endParaRPr lang="ru-RU" altLang="ru-RU" sz="2800" b="1" dirty="0" smtClean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945942" y="2522261"/>
            <a:ext cx="97972" cy="95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4887877" y="1943389"/>
            <a:ext cx="97972" cy="95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8248771" y="1678473"/>
            <a:ext cx="97972" cy="95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404741" y="6052050"/>
            <a:ext cx="97972" cy="95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647415" y="5955961"/>
            <a:ext cx="97972" cy="95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7932235" y="5728580"/>
            <a:ext cx="97972" cy="95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8248771" y="5824364"/>
            <a:ext cx="256391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29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2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5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8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3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05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2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24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1" dur="2000"/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</p:cBhvr>
                                      <p:from x="100000" y="100000"/>
                                      <p:to x="250000" y="250000"/>
                                    </p:animScale>
                                    <p:animMotion origin="layout" path="M 0.0000 0.0000 C 0.03802 0.0 0.1441 0.02341 0.1826 0.0915 C 0.22118 0.15964 0.24705 0.31256 0.2318 0.4083 C 0.21649 0.50394 0.20747 0.57948 0.0908 0.6661 C -0.02552 0.75279 -0.37517 0.88508 -0.4674 0.9289" pathEditMode="relative" ptsTypes="">
                                      <p:cBhvr>
                                        <p:cTn id="14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64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16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16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6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16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16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16419" grpId="0" animBg="1"/>
      <p:bldP spid="16419" grpId="1" animBg="1"/>
      <p:bldP spid="16420" grpId="0" animBg="1"/>
      <p:bldP spid="16420" grpId="1" animBg="1"/>
      <p:bldP spid="16421" grpId="0" animBg="1"/>
      <p:bldP spid="16421" grpId="1" animBg="1"/>
      <p:bldP spid="16424" grpId="0" animBg="1"/>
      <p:bldP spid="16424" grpId="1" animBg="1"/>
      <p:bldP spid="16415" grpId="0" animBg="1"/>
      <p:bldP spid="16415" grpId="1" animBg="1"/>
      <p:bldP spid="16416" grpId="0" animBg="1"/>
      <p:bldP spid="16416" grpId="1" animBg="1"/>
      <p:bldP spid="21" grpId="0"/>
      <p:bldP spid="23" grpId="0"/>
      <p:bldP spid="24" grpId="0"/>
      <p:bldP spid="25" grpId="0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243341"/>
            <a:ext cx="3537765" cy="639762"/>
          </a:xfrm>
        </p:spPr>
        <p:txBody>
          <a:bodyPr>
            <a:normAutofit fontScale="90000"/>
          </a:bodyPr>
          <a:lstStyle/>
          <a:p>
            <a:pPr algn="l"/>
            <a:r>
              <a:rPr lang="ru-RU" altLang="ru-RU" sz="4000" b="1" dirty="0" smtClean="0">
                <a:solidFill>
                  <a:srgbClr val="FF0066"/>
                </a:solidFill>
              </a:rPr>
              <a:t>Учебные вещи</a:t>
            </a:r>
          </a:p>
        </p:txBody>
      </p:sp>
      <p:pic>
        <p:nvPicPr>
          <p:cNvPr id="3075" name="Picture 5" descr="j023336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951" y="3496072"/>
            <a:ext cx="1676400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7"/>
          <p:cNvSpPr txBox="1">
            <a:spLocks noChangeArrowheads="1"/>
          </p:cNvSpPr>
          <p:nvPr/>
        </p:nvSpPr>
        <p:spPr bwMode="auto">
          <a:xfrm>
            <a:off x="6865587" y="2060475"/>
            <a:ext cx="20991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 smtClean="0">
                <a:solidFill>
                  <a:srgbClr val="000066"/>
                </a:solidFill>
              </a:rPr>
              <a:t>альбом</a:t>
            </a:r>
            <a:endParaRPr lang="ru-RU" altLang="ru-RU" sz="3600" b="1" dirty="0">
              <a:solidFill>
                <a:srgbClr val="000066"/>
              </a:solidFill>
            </a:endParaRPr>
          </a:p>
        </p:txBody>
      </p:sp>
      <p:pic>
        <p:nvPicPr>
          <p:cNvPr id="3079" name="Picture 11" descr="j029005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486" y="4701919"/>
            <a:ext cx="2225141" cy="16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12" descr="j03055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14" y="2521515"/>
            <a:ext cx="1524000" cy="119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13" descr="j023377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76617"/>
            <a:ext cx="2255845" cy="1845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7" descr="j023408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599955"/>
            <a:ext cx="2171842" cy="19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0" name="Text Box 23"/>
          <p:cNvSpPr txBox="1">
            <a:spLocks noChangeArrowheads="1"/>
          </p:cNvSpPr>
          <p:nvPr/>
        </p:nvSpPr>
        <p:spPr bwMode="auto">
          <a:xfrm>
            <a:off x="6793230" y="3371982"/>
            <a:ext cx="218233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>
                <a:solidFill>
                  <a:srgbClr val="000066"/>
                </a:solidFill>
              </a:rPr>
              <a:t>книга</a:t>
            </a:r>
          </a:p>
        </p:txBody>
      </p:sp>
      <p:sp>
        <p:nvSpPr>
          <p:cNvPr id="3091" name="Text Box 24"/>
          <p:cNvSpPr txBox="1">
            <a:spLocks noChangeArrowheads="1"/>
          </p:cNvSpPr>
          <p:nvPr/>
        </p:nvSpPr>
        <p:spPr bwMode="auto">
          <a:xfrm>
            <a:off x="7120670" y="919053"/>
            <a:ext cx="168693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>
                <a:solidFill>
                  <a:srgbClr val="000066"/>
                </a:solidFill>
              </a:rPr>
              <a:t>ручка</a:t>
            </a:r>
          </a:p>
        </p:txBody>
      </p:sp>
      <p:sp>
        <p:nvSpPr>
          <p:cNvPr id="3092" name="Text Box 25"/>
          <p:cNvSpPr txBox="1">
            <a:spLocks noChangeArrowheads="1"/>
          </p:cNvSpPr>
          <p:nvPr/>
        </p:nvSpPr>
        <p:spPr bwMode="auto">
          <a:xfrm>
            <a:off x="6548334" y="5632796"/>
            <a:ext cx="262875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>
                <a:solidFill>
                  <a:srgbClr val="000066"/>
                </a:solidFill>
              </a:rPr>
              <a:t>тетрадь</a:t>
            </a:r>
          </a:p>
        </p:txBody>
      </p:sp>
      <p:sp>
        <p:nvSpPr>
          <p:cNvPr id="3095" name="Text Box 28"/>
          <p:cNvSpPr txBox="1">
            <a:spLocks noChangeArrowheads="1"/>
          </p:cNvSpPr>
          <p:nvPr/>
        </p:nvSpPr>
        <p:spPr bwMode="auto">
          <a:xfrm>
            <a:off x="6528789" y="4623881"/>
            <a:ext cx="248840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600" b="1" dirty="0">
                <a:solidFill>
                  <a:srgbClr val="000066"/>
                </a:solidFill>
              </a:rPr>
              <a:t>пенал</a:t>
            </a:r>
          </a:p>
        </p:txBody>
      </p:sp>
      <p:sp>
        <p:nvSpPr>
          <p:cNvPr id="3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524703" y="109758"/>
            <a:ext cx="2333767" cy="694531"/>
          </a:xfrm>
        </p:spPr>
        <p:txBody>
          <a:bodyPr>
            <a:no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altLang="ru-RU" sz="3600" b="1" dirty="0" smtClean="0">
                <a:solidFill>
                  <a:srgbClr val="000066"/>
                </a:solidFill>
              </a:rPr>
              <a:t>карандаш</a:t>
            </a:r>
          </a:p>
        </p:txBody>
      </p:sp>
      <p:pic>
        <p:nvPicPr>
          <p:cNvPr id="1026" name="Picture 2" descr="C:\Users\1\Desktop\1 класс обследование\альбом.jpe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1" t="6744" r="55558" b="82229"/>
          <a:stretch/>
        </p:blipFill>
        <p:spPr bwMode="auto">
          <a:xfrm>
            <a:off x="2951042" y="1186213"/>
            <a:ext cx="3027519" cy="119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5008951" y="333850"/>
            <a:ext cx="97972" cy="95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364367" y="342119"/>
            <a:ext cx="97972" cy="95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8115022" y="128756"/>
            <a:ext cx="97972" cy="95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645706" y="1001486"/>
            <a:ext cx="97972" cy="95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8181091" y="2153626"/>
            <a:ext cx="97972" cy="95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866164" y="3470816"/>
            <a:ext cx="97972" cy="95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7878807" y="4654027"/>
            <a:ext cx="97972" cy="95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7922620" y="5707281"/>
            <a:ext cx="97972" cy="9578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8242026" y="5814754"/>
            <a:ext cx="31828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8487" y="342119"/>
            <a:ext cx="1440160" cy="1800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865587" y="176648"/>
            <a:ext cx="2099125" cy="61024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338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6"/>
          <p:cNvSpPr>
            <a:spLocks noChangeArrowheads="1"/>
          </p:cNvSpPr>
          <p:nvPr/>
        </p:nvSpPr>
        <p:spPr bwMode="auto">
          <a:xfrm>
            <a:off x="3124200" y="5562600"/>
            <a:ext cx="2895600" cy="11430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099" name="AutoShape 15"/>
          <p:cNvSpPr>
            <a:spLocks noChangeArrowheads="1"/>
          </p:cNvSpPr>
          <p:nvPr/>
        </p:nvSpPr>
        <p:spPr bwMode="auto">
          <a:xfrm>
            <a:off x="6705600" y="1219200"/>
            <a:ext cx="1905000" cy="3962400"/>
          </a:xfrm>
          <a:prstGeom prst="roundRect">
            <a:avLst>
              <a:gd name="adj" fmla="val 16667"/>
            </a:avLst>
          </a:prstGeom>
          <a:solidFill>
            <a:srgbClr val="99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274638"/>
            <a:ext cx="4724400" cy="487362"/>
          </a:xfrm>
        </p:spPr>
        <p:txBody>
          <a:bodyPr>
            <a:normAutofit fontScale="90000"/>
          </a:bodyPr>
          <a:lstStyle/>
          <a:p>
            <a:r>
              <a:rPr lang="ru-RU" altLang="ru-RU" sz="4000" b="1" smtClean="0">
                <a:solidFill>
                  <a:srgbClr val="660066"/>
                </a:solidFill>
                <a:latin typeface="Times New Roman" panose="02020603050405020304" pitchFamily="18" charset="0"/>
              </a:rPr>
              <a:t>- Возьми  …</a:t>
            </a:r>
          </a:p>
        </p:txBody>
      </p:sp>
      <p:pic>
        <p:nvPicPr>
          <p:cNvPr id="4101" name="Picture 4" descr="j023336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31274" y="1074737"/>
            <a:ext cx="1524000" cy="1320427"/>
          </a:xfrm>
          <a:noFill/>
        </p:spPr>
      </p:pic>
      <p:pic>
        <p:nvPicPr>
          <p:cNvPr id="4102" name="Picture 5" descr="j023377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081" y="2544500"/>
            <a:ext cx="2183038" cy="178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Text Box 12"/>
          <p:cNvSpPr txBox="1">
            <a:spLocks noChangeArrowheads="1"/>
          </p:cNvSpPr>
          <p:nvPr/>
        </p:nvSpPr>
        <p:spPr bwMode="auto">
          <a:xfrm>
            <a:off x="6553200" y="1295400"/>
            <a:ext cx="2209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400" b="1" i="1" dirty="0">
                <a:solidFill>
                  <a:srgbClr val="CC0000"/>
                </a:solidFill>
              </a:rPr>
              <a:t>ручку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400" b="1" i="1" dirty="0">
                <a:solidFill>
                  <a:srgbClr val="CC0000"/>
                </a:solidFill>
              </a:rPr>
              <a:t>тетрадь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400" b="1" i="1" dirty="0">
                <a:solidFill>
                  <a:srgbClr val="CC0000"/>
                </a:solidFill>
              </a:rPr>
              <a:t>карандаш </a:t>
            </a: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400" b="1" i="1" dirty="0" smtClean="0">
                <a:solidFill>
                  <a:srgbClr val="CC0000"/>
                </a:solidFill>
              </a:rPr>
              <a:t>книгу</a:t>
            </a:r>
            <a:endParaRPr lang="ru-RU" altLang="ru-RU" sz="2400" b="1" i="1" dirty="0">
              <a:solidFill>
                <a:srgbClr val="CC000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ru-RU" altLang="ru-RU" sz="2400" b="1" i="1" dirty="0" smtClean="0">
                <a:solidFill>
                  <a:srgbClr val="CC0000"/>
                </a:solidFill>
              </a:rPr>
              <a:t>линейку</a:t>
            </a:r>
            <a:endParaRPr lang="ru-RU" altLang="ru-RU" sz="2400" b="1" i="1" dirty="0">
              <a:solidFill>
                <a:srgbClr val="CC0000"/>
              </a:solidFill>
            </a:endParaRPr>
          </a:p>
        </p:txBody>
      </p:sp>
      <p:sp>
        <p:nvSpPr>
          <p:cNvPr id="4108" name="Text Box 13"/>
          <p:cNvSpPr txBox="1">
            <a:spLocks noChangeArrowheads="1"/>
          </p:cNvSpPr>
          <p:nvPr/>
        </p:nvSpPr>
        <p:spPr bwMode="auto">
          <a:xfrm>
            <a:off x="609600" y="4572000"/>
            <a:ext cx="8229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2800" b="1" dirty="0">
                <a:solidFill>
                  <a:srgbClr val="660066"/>
                </a:solidFill>
              </a:rPr>
              <a:t>- Что ты </a:t>
            </a:r>
            <a:r>
              <a:rPr lang="ru-RU" altLang="ru-RU" sz="2800" b="1" dirty="0" smtClean="0">
                <a:solidFill>
                  <a:srgbClr val="660066"/>
                </a:solidFill>
              </a:rPr>
              <a:t>сделал(а)?</a:t>
            </a:r>
            <a:endParaRPr lang="ru-RU" altLang="ru-RU" sz="2800" b="1" dirty="0">
              <a:solidFill>
                <a:srgbClr val="660066"/>
              </a:solidFill>
            </a:endParaRPr>
          </a:p>
        </p:txBody>
      </p:sp>
      <p:sp>
        <p:nvSpPr>
          <p:cNvPr id="4109" name="Text Box 14"/>
          <p:cNvSpPr txBox="1">
            <a:spLocks noChangeArrowheads="1"/>
          </p:cNvSpPr>
          <p:nvPr/>
        </p:nvSpPr>
        <p:spPr bwMode="auto">
          <a:xfrm>
            <a:off x="533400" y="5860173"/>
            <a:ext cx="8534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altLang="ru-RU" sz="3200" b="1" i="1" dirty="0">
                <a:solidFill>
                  <a:srgbClr val="FF0000"/>
                </a:solidFill>
              </a:rPr>
              <a:t>Я </a:t>
            </a:r>
            <a:r>
              <a:rPr lang="ru-RU" altLang="ru-RU" sz="3200" b="1" i="1" dirty="0" smtClean="0">
                <a:solidFill>
                  <a:srgbClr val="FF0000"/>
                </a:solidFill>
              </a:rPr>
              <a:t>взял(а) </a:t>
            </a:r>
            <a:r>
              <a:rPr lang="ru-RU" altLang="ru-RU" sz="3200" b="1" i="1" dirty="0">
                <a:solidFill>
                  <a:srgbClr val="FF0000"/>
                </a:solidFill>
              </a:rPr>
              <a:t>…</a:t>
            </a:r>
          </a:p>
        </p:txBody>
      </p:sp>
      <p:pic>
        <p:nvPicPr>
          <p:cNvPr id="4110" name="Picture 17" descr="j03055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643" y="1499165"/>
            <a:ext cx="1447800" cy="113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1" descr="j029005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200400"/>
            <a:ext cx="2225141" cy="1651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70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69</TotalTime>
  <Words>316</Words>
  <Application>Microsoft Office PowerPoint</Application>
  <PresentationFormat>Экран (4:3)</PresentationFormat>
  <Paragraphs>90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Учебные вещи</vt:lpstr>
      <vt:lpstr>Ка ран даш ка рандаш</vt:lpstr>
      <vt:lpstr>Учебные вещи</vt:lpstr>
      <vt:lpstr>- Возьми  …</vt:lpstr>
      <vt:lpstr>Положи …</vt:lpstr>
      <vt:lpstr>Презентация PowerPoint</vt:lpstr>
      <vt:lpstr>Чем пишет Маша?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14</cp:revision>
  <dcterms:created xsi:type="dcterms:W3CDTF">2016-10-20T00:08:06Z</dcterms:created>
  <dcterms:modified xsi:type="dcterms:W3CDTF">2016-10-20T02:34:56Z</dcterms:modified>
</cp:coreProperties>
</file>